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84" r:id="rId1"/>
  </p:sldMasterIdLst>
  <p:sldIdLst>
    <p:sldId id="257" r:id="rId2"/>
    <p:sldId id="256" r:id="rId3"/>
    <p:sldId id="277" r:id="rId4"/>
    <p:sldId id="278" r:id="rId5"/>
    <p:sldId id="272" r:id="rId6"/>
    <p:sldId id="271" r:id="rId7"/>
    <p:sldId id="279" r:id="rId8"/>
    <p:sldId id="259" r:id="rId9"/>
    <p:sldId id="269" r:id="rId10"/>
    <p:sldId id="260" r:id="rId11"/>
    <p:sldId id="273" r:id="rId12"/>
    <p:sldId id="280" r:id="rId13"/>
    <p:sldId id="281" r:id="rId14"/>
    <p:sldId id="282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7" d="100"/>
          <a:sy n="77" d="100"/>
        </p:scale>
        <p:origin x="114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9A3DEAE-E0BA-4493-8423-6A05F3FB6518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85F47FD-3A00-4A72-82CB-AB9F62964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3116"/>
            <a:ext cx="8072494" cy="230124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«Оценка пропускной способности, уровня загрузки и удобства движения на автодороге»</a:t>
            </a: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357166"/>
            <a:ext cx="7715304" cy="500066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Эффективная работа автомобильного транспорта в большой степени зависит от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транспортно-эксплуатационного состояния дороги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Важными транспортно-эксплуатационными показателями являются: 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интенсивность движения;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пропускная и провозная способность;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уровень загрузки дороги движением;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скорость транспортного потока,;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плотность потока;</a:t>
            </a:r>
          </a:p>
          <a:p>
            <a:pPr algn="l"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себестоимость перевозки пассажиров и грузов и др.</a:t>
            </a: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Указанные параметры, наряду с показателями безопасности движения автомобилей, не только отражают эксплуатационное состояние дорог в различные периоды года, но и позволяют оценить эффективность мероприятий по ремонту дорог и организации движения.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357166"/>
            <a:ext cx="7572428" cy="164307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Пропускная способность автомобильной дороги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это максимальное количество автомобилей, которое может пропустить данный участок дороги в единицу времени, а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уровень загрузки дороги движением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- это отношение фактической интенсивности движения, приведённой к пропускной способности легковых автомобилей.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7224" y="2285992"/>
            <a:ext cx="7786742" cy="4286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Пропускная способность зависит от большого числа факторов: - дорожных условий (ширины проезжей части; продольного уклона;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радиуса кривых в плане, расстояния видимости и др.);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состава потока автомобилей;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наличия средств регулирования;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погодно-климатических условий;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возможности маневрирования автомобилей по ширине проезжей части;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психофизиологических особенностей водителей и конструкции автомобилей.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Изменение из этих факторов приводит к существенным колебаниям пропускной способности в течение суток, месяца, сезона и года. При частом расположении помех на дороге происходят значительные колебания скорости, приводящие к появлению большого числа автомобилей, движущихся в группах, а также снижению средней скорости всего потока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429684" cy="221457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Определение пропускной способности необходимо не только для выявления участков, требующих улучшения условий движения, но и для </a:t>
            </a: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оценки экономичности и удобства движения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всего потока автомобилей по маршруту, выбора эффективных средств организации движения. Любая дорога может работать при загрузках различной интенсивности. При этом предельной будет интенсивность, соответствующая пропускной способности дороги. </a:t>
            </a: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Эффективность транспортной работы дороги может характеризоваться как пропускной способностью, так и интенсивностью, при которой движение по дороге наиболее экономично и оптимально по условиям работы водителя.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2571744"/>
            <a:ext cx="8429684" cy="41434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Пропускная способность автомобильных дорог может быть повышена: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проектированием сочетания элементов плана и продольного профиля, не вызывающих резкого изменения скоростей;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назначением ширины проезжей части, позволяющей разделить поток автомобилей по составу (дополнительные полосы на подъемах, на пересечениях в одном уровне) и обеспечивающей оптимальную загрузку, при которой движение происходит с достаточно высокими скоростями;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повышением ровности покрытия и его сцепных качеств;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реконструкцией пересечений в одном уровне (например, устройство разных типов канализированных пересечений) или устройством пересечений в разных уровнях;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выбором средств регулирования, обеспечивающих рациональный режим движения;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снабжением водителей полной информацией об условиях движения по маршруту; </a:t>
            </a:r>
          </a:p>
          <a:p>
            <a:pPr marL="342900" indent="-342900">
              <a:buAutoNum type="arabicParenR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улучшением работы дорожно-эксплуатационной службы, особенно зимой.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071678"/>
            <a:ext cx="8643998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214422"/>
            <a:ext cx="8139478" cy="1357322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 пропускную способность влияет большое число факторов, зависящих от технических параметров дороги и автомобилей. Поэтому для получения надежных данных о пропускной способности должны быть учтены показатели, характеризующие взаимодействие между автомобилями в потоке в различных дорожных условиях. </a:t>
            </a: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Транспортные потоки характеризуются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7224" y="2928934"/>
            <a:ext cx="350046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интенсивностью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4876" y="2928934"/>
            <a:ext cx="350046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7224" y="3857628"/>
            <a:ext cx="350046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скоростью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14876" y="3857628"/>
            <a:ext cx="350046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интервалами между автомобилями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488" y="4714884"/>
            <a:ext cx="3500462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плотностью потока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5786" y="5572140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Вследствие взаимодействия автомобилей в потоке все эти характеристики функционально связаны друг с другом.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00042"/>
            <a:ext cx="8139478" cy="714380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Интенсивность движения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количество автотранспортных средств, проходящих через данное сечение дороги в единицу времени.</a:t>
            </a:r>
            <a:endParaRPr lang="ru-RU" sz="1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10" y="1571612"/>
            <a:ext cx="8143932" cy="46434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Интенсивность движения и состав транспортного потока определяются визуально. Фиксируется количество транспортных средств, прошедших по дороге за единицу времени по каждой полосе движения, с разделением грузовых автомобилей на группы в зависимости от их массы.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Среди методов определения параметров транспортного потока можно выделить: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контактно-механические;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магнитно-индуктивные;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зондирующих импульсов;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излучению автомобиля. </a:t>
            </a:r>
          </a:p>
          <a:p>
            <a:pPr marL="342900" indent="-34290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Интенсивность расчетная – интенсивность в транспортных единицах в сутки, устанавливаемая на определенный период прогнозирования и принимаемая при проектировании.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3643306" y="0"/>
            <a:ext cx="5357850" cy="3286148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 Состав движения существенно влияет на пропускную способность и выбор мероприятий по повышению пропускной способности. Его необходимо учитывать при всех расчетах, связанных с оценкой уровней удобства и пропускной способности. Состав движения на дороге определяют на основе непосредственного учета движения, анализа значения района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проложения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дороги и перспектив его развития, анализа парка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автопредприятий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расположенных в зоне влияния дороги.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Для технико-экономических расчетов, связанных с определением оптимальной загрузки дорог, необходима детализация состава движения по моделям автомобилей с учетом их грузоподъемности.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57158" y="928670"/>
            <a:ext cx="3000396" cy="1928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СОСТАВ ДВИЖЕНИЯ</a:t>
            </a:r>
            <a:endParaRPr lang="ru-RU" sz="24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Ð°ÑÑÐ¸Ð½ÐºÐ¸ Ð¿Ð¾ Ð·Ð°Ð¿ÑÐ¾ÑÑ Ð´Ð¾ÑÐ¾Ð³Ð° Ð°Ð²ÑÐ¾Ð±Ð°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786190"/>
            <a:ext cx="3503545" cy="2393963"/>
          </a:xfrm>
          <a:prstGeom prst="rect">
            <a:avLst/>
          </a:prstGeom>
          <a:noFill/>
        </p:spPr>
      </p:pic>
      <p:pic>
        <p:nvPicPr>
          <p:cNvPr id="1028" name="Picture 4" descr="ÐÐ°ÑÑÐ¸Ð½ÐºÐ¸ Ð¿Ð¾ Ð·Ð°Ð¿ÑÐ¾ÑÑ Ð´Ð¾ÑÐ¾Ð³Ð° Ñ ÑÐ°Ð·Ð½ÑÐ¼Ð¸ Ð¼Ð°ÑÐ¸Ð½Ð°Ð¼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786190"/>
            <a:ext cx="4357718" cy="245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право 13"/>
          <p:cNvSpPr/>
          <p:nvPr/>
        </p:nvSpPr>
        <p:spPr>
          <a:xfrm flipH="1">
            <a:off x="5857884" y="2500306"/>
            <a:ext cx="3000396" cy="1928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СКОРОСТИ  ДВИЖЕНИЯ</a:t>
            </a:r>
            <a:endParaRPr lang="ru-RU" sz="16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2910" y="214290"/>
            <a:ext cx="4857784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Расчетная скорость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максимальная безопасная скорость одиночных легковых автомобилей, обеспечиваемая дорогой при хорошей видимости, на ровном и шероховатом покрытии, в сухую погоду. На эту скорость рассчитываются все геометрические элементы при разработке проекта. 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42910" y="3786190"/>
            <a:ext cx="4857784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Эксплуатационная скорость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скорость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сообщения)—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средняя на рассматриваемом маршруте или участке дороги с учетом задержек, получаемая делением пути на продолжительность проезда (время сообщения).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10" y="5643578"/>
            <a:ext cx="485778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Техническая скорость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средняя на рассматриваемом маршруте или участке дороги без учета задержек и остановок в пути.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10" y="2500306"/>
            <a:ext cx="48577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Мгновенная скорость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наблюдаемая в конкретном створе дороги. Различают мгновенные скорости 15, 50 и 85% обеспеченности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290"/>
            <a:ext cx="8139478" cy="500066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ИНТЕРВАЛЫ МЕЖДУ АВТОМОБИЛЯМИ</a:t>
            </a:r>
            <a:endParaRPr lang="ru-RU" sz="24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28596" y="1142984"/>
            <a:ext cx="8572560" cy="2071702"/>
          </a:xfrm>
          <a:prstGeom prst="rect">
            <a:avLst/>
          </a:prstGeom>
        </p:spPr>
        <p:txBody>
          <a:bodyPr vert="horz" tIns="0" rIns="45720" bIns="0" anchor="b"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Интервалы между автомобилями могут меняться в очень широких пределах, даже при высокой интенсивности движения. Как во времени, так и по расстоянию интервалы являются характеристиками, от которых зависит пропускная способность полосы движения. На размер интервалов влияют скорость и интенсивность движения. Существенное перераспределение интервалов наблюдается при появлении в потоке грузовых автомобилей или автобусов, имеющих низкие скорости.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Как во времени, так и по расстоянию интервалы измеряют между передними бамперами переднего и заднего автомобилей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500438"/>
            <a:ext cx="6929486" cy="2771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57158" y="285728"/>
            <a:ext cx="3571900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ПЛОТНОСТЬ ДВИЖЕНИЯ ПОТОКА АВТОМОБИЛЕЙ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714356"/>
            <a:ext cx="428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Плотность движения — число автомобилей на единицу длины дороги (обычно на 1 км); ее измеряют числом автомобилей на 1 км дороги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357818" y="3571876"/>
            <a:ext cx="3429024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ПРОПУСКНАЯ СПОСОБНОСТЬ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714620"/>
            <a:ext cx="52149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-максимальное число автомобилей, которое может пропустить участок в единицу времени в одном или двух направлениях в рассматриваемых дорожных и погодно-климатических условиях. Следует различать: теоретическую, практическую и расчетную пропускные способности. 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Теоретическую пропускную способность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определяют расчетом для горизонтального участка дороги, считая постоянными интервалы между автомобилями и однородным составом транспортного потока.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Под практической понимают пропускную способность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обеспечивается на дорогах в реальных условиях движения.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357166"/>
            <a:ext cx="7643866" cy="214314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ХАРАКТЕРИСТИКА УРОВНЕЙ УДОБСТВА ДВИЖЕНИЯ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Состояние потока автомобилей и условия движения на дороге характеризуются уровнем удобства движения, являющимся комплексным показателем экономичности, удобства и безопасности движения.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Основными характеристиками уровней удобства являются:</a:t>
            </a:r>
            <a:endParaRPr lang="ru-RU" sz="1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7224" y="2928934"/>
            <a:ext cx="785818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коэффициент загрузки движения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7224" y="4000504"/>
            <a:ext cx="785818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коэффициент скорости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7224" y="5072074"/>
            <a:ext cx="785818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коэффициент насыщения движением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42844" y="2000240"/>
            <a:ext cx="8715436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Уровень удобства 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соответствует условиям, при которых отсутствует взаимодействие между автомобилями.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Водители свободны в выборе скоростей; максимальные скорости на горизонтальном участке более 70- км/ч. Максимальная интенсивность движения не превышает 20% от пропускной способности. Скорость практически не снижается с ростом интенсивности движения 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По мере увеличения загрузки число дорожно-транспортных происшествий несколько уменьшается, но практически все они имеют тяжелые последствия.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857356" y="285728"/>
            <a:ext cx="5572164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Уровни удобства движения на дорогах</a:t>
            </a:r>
            <a:endParaRPr lang="ru-RU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2844" y="4429132"/>
            <a:ext cx="8715436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 При уровне удобства Б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проявляется взаимодействие между автомобилями, возникают отдельные группы автомобилей, увеличивается число обгонов. Число обгонов наибольшее. Максимальная скорость на горизонтальном участке составляет примерно 80% от скорости в свободных условиях, максимальная интенсивность — 50% от пропускной способности.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Скорости движения быстро снижаются по мере роста интенсивности . 	Число дорожно-транспортных происшествий увеличивается с ростом интенсивности движения.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42844" y="214290"/>
            <a:ext cx="8715436" cy="2500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При уровне удобства В происходит дальнейший рост интенсивности движения, что приводит к появлению колонн автомобилей. Число обгонов сокращается по мере приближения интенсивности к предельной для данного уровня. Максимальная скорость на горизонтальном участке составляет 70% от скорости в свободных условиях; отмечаются колебания интенсивности движения в течение часа. Максимальная интенсивность составляет 75% от пропускной способности.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С ростом интенсивности движения скорости снижаются незначительно.  	Общее число дорожно-транспортных происшествий увеличивается с ростом интенсивности движения. 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2844" y="2857496"/>
            <a:ext cx="8715436" cy="4000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Уровень удобства Г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разделяют на два подуровня (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Г-а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Г-б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), которые характеризуют изменение движения плотного потока автомобилей при интенсивности, близкой и равной пропускной способности.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При уровне удобства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Г-а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создается колонное движение с небольшими разрывами между колоннами. Обгоны отсутствуют. Между проходами автомобилей в потоке преобладают интервалы меньше  Наибольшая скорость составляет 50—55% от скорости в свободных условиях. Максимальная интенсивность движения равна пропускной способности; наблюдается значительное колебание интенсивности в течение часа.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При уровне удобства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Г-б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автомобили движутся непрерывной колонной с частыми остановками; скорость в периоды их движения составляет 35—40% от скорости в свободных условиях, а при заторах равна нулю. Интенсивность меняется от нуля до интенсивности, равной пропускной способности.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Число дорожно-транспортных происшествий уменьшается по сравнению с другими уровнями. Снижаются также их тяжесть и величина потерь.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214290"/>
            <a:ext cx="7643866" cy="214314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Методы оценки безопасности дорожного движения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принятия решения о проектирования, реконструкции, капремонта и содержания а/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необходимо учитывать не только тенденции развития автотранспорта, но и вероятность возникновения ДТП.</a:t>
            </a: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Оценка безопасности осуществляется следующими методами: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2643182"/>
            <a:ext cx="4071966" cy="19288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Статический метод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 на учете данных  статистической отчетности и прогнозов изменения аварийности в результате применения определенных организационно-технических мероприятий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6314" y="4786322"/>
            <a:ext cx="4071966" cy="1857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Метод потенциальной опасности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 на системе прогнозирования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аварийнойсти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путем учета отдельных или совокупных факторов, приводящих к возникновению ДТП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4786322"/>
            <a:ext cx="4071966" cy="1857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Метод конфликтных ситуаций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Заключается в экспериментальном определении числа конфликтных ситуаций с последующим пересчетом на число аварий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14876" y="2643182"/>
            <a:ext cx="4071966" cy="19288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Метод конфликтных точек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 на определении количества конфликтных точек, их суммировании и последующем пересчете на бальную систему или определении опасности по количеству конфликтных точек.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57158" y="2714620"/>
            <a:ext cx="82868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 ЗА ВНИМАНИЕ!</a:t>
            </a:r>
            <a:endParaRPr kumimoji="0" lang="ru-RU" sz="4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215</TotalTime>
  <Words>574</Words>
  <Application>Microsoft Office PowerPoint</Application>
  <PresentationFormat>Экран (4:3)</PresentationFormat>
  <Paragraphs>98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Franklin Gothic Book</vt:lpstr>
      <vt:lpstr>Times New Roman</vt:lpstr>
      <vt:lpstr>Wingdings 2</vt:lpstr>
      <vt:lpstr>Техническая</vt:lpstr>
      <vt:lpstr>«Оценка пропускной способности, уровня загрузки и удобства движения на автодороге»</vt:lpstr>
      <vt:lpstr>Презентация PowerPoint</vt:lpstr>
      <vt:lpstr>Презентация PowerPoint</vt:lpstr>
      <vt:lpstr>Презентация PowerPoint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«Снег. Современные методы снегозащиты автомобильных дорог» </dc:title>
  <dc:creator>Ноут</dc:creator>
  <cp:lastModifiedBy>RePack by Diakov</cp:lastModifiedBy>
  <cp:revision>88</cp:revision>
  <dcterms:created xsi:type="dcterms:W3CDTF">2018-09-24T16:01:05Z</dcterms:created>
  <dcterms:modified xsi:type="dcterms:W3CDTF">2021-01-21T13:31:57Z</dcterms:modified>
</cp:coreProperties>
</file>